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</p:sldMasterIdLst>
  <p:notesMasterIdLst>
    <p:notesMasterId r:id="rId15"/>
  </p:notesMasterIdLst>
  <p:handoutMasterIdLst>
    <p:handoutMasterId r:id="rId16"/>
  </p:handoutMasterIdLst>
  <p:sldIdLst>
    <p:sldId id="854" r:id="rId2"/>
    <p:sldId id="853" r:id="rId3"/>
    <p:sldId id="760" r:id="rId4"/>
    <p:sldId id="755" r:id="rId5"/>
    <p:sldId id="756" r:id="rId6"/>
    <p:sldId id="758" r:id="rId7"/>
    <p:sldId id="761" r:id="rId8"/>
    <p:sldId id="809" r:id="rId9"/>
    <p:sldId id="762" r:id="rId10"/>
    <p:sldId id="800" r:id="rId11"/>
    <p:sldId id="810" r:id="rId12"/>
    <p:sldId id="811" r:id="rId13"/>
    <p:sldId id="812" r:id="rId14"/>
  </p:sldIdLst>
  <p:sldSz cx="9144000" cy="6858000" type="letter"/>
  <p:notesSz cx="9271000" cy="6985000"/>
  <p:custShowLst>
    <p:custShow name="Custom Show 1" id="0">
      <p:sldLst/>
    </p:custShow>
  </p:custShowLst>
  <p:custDataLst>
    <p:tags r:id="rId17"/>
  </p:custDataLst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kumimoji="1" sz="2400" kern="1200">
        <a:solidFill>
          <a:srgbClr val="080808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kumimoji="1" sz="2400" kern="1200">
        <a:solidFill>
          <a:srgbClr val="080808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kumimoji="1" sz="2400" kern="1200">
        <a:solidFill>
          <a:srgbClr val="080808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kumimoji="1" sz="2400" kern="1200">
        <a:solidFill>
          <a:srgbClr val="080808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kumimoji="1" sz="2400" kern="1200">
        <a:solidFill>
          <a:srgbClr val="080808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rgbClr val="080808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rgbClr val="080808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rgbClr val="080808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rgbClr val="080808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7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0">
          <p15:clr>
            <a:srgbClr val="A4A3A4"/>
          </p15:clr>
        </p15:guide>
        <p15:guide id="2" pos="292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6"/>
    <a:srgbClr val="00FF00"/>
    <a:srgbClr val="0033CC"/>
    <a:srgbClr val="FF0000"/>
    <a:srgbClr val="339933"/>
    <a:srgbClr val="030000"/>
    <a:srgbClr val="A79F95"/>
    <a:srgbClr val="C4B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1720" y="176"/>
      </p:cViewPr>
      <p:guideLst>
        <p:guide orient="horz" pos="2160"/>
        <p:guide pos="1728"/>
      </p:guideLst>
    </p:cSldViewPr>
  </p:slideViewPr>
  <p:outlineViewPr>
    <p:cViewPr>
      <p:scale>
        <a:sx n="50" d="100"/>
        <a:sy n="50" d="100"/>
      </p:scale>
      <p:origin x="0" y="28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00"/>
    </p:cViewPr>
  </p:sorterViewPr>
  <p:notesViewPr>
    <p:cSldViewPr snapToGrid="0" snapToObjects="1">
      <p:cViewPr varScale="1">
        <p:scale>
          <a:sx n="57" d="100"/>
          <a:sy n="57" d="100"/>
        </p:scale>
        <p:origin x="-684" y="-78"/>
      </p:cViewPr>
      <p:guideLst>
        <p:guide orient="horz" pos="2200"/>
        <p:guide pos="292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95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898" tIns="44950" rIns="89898" bIns="44950" numCol="1" anchor="t" anchorCtr="0" compatLnSpc="1">
            <a:prstTxWarp prst="textNoShape">
              <a:avLst/>
            </a:prstTxWarp>
          </a:bodyPr>
          <a:lstStyle>
            <a:lvl1pPr algn="l" defTabSz="898525">
              <a:spcBef>
                <a:spcPct val="0"/>
              </a:spcBef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Calvin Lin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1450" y="0"/>
            <a:ext cx="40195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898" tIns="44950" rIns="89898" bIns="44950" numCol="1" anchor="t" anchorCtr="0" compatLnSpc="1">
            <a:prstTxWarp prst="textNoShape">
              <a:avLst/>
            </a:prstTxWarp>
          </a:bodyPr>
          <a:lstStyle>
            <a:lvl1pPr algn="r" defTabSz="898525">
              <a:spcBef>
                <a:spcPct val="0"/>
              </a:spcBef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37338"/>
            <a:ext cx="40195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898" tIns="44950" rIns="89898" bIns="44950" numCol="1" anchor="b" anchorCtr="0" compatLnSpc="1">
            <a:prstTxWarp prst="textNoShape">
              <a:avLst/>
            </a:prstTxWarp>
          </a:bodyPr>
          <a:lstStyle>
            <a:lvl1pPr algn="l" defTabSz="898525">
              <a:spcBef>
                <a:spcPct val="0"/>
              </a:spcBef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Broadway: A Software Architecture for Scientific Computing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1450" y="6637338"/>
            <a:ext cx="40195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898" tIns="44950" rIns="89898" bIns="44950" numCol="1" anchor="b" anchorCtr="0" compatLnSpc="1">
            <a:prstTxWarp prst="textNoShape">
              <a:avLst/>
            </a:prstTxWarp>
          </a:bodyPr>
          <a:lstStyle>
            <a:lvl1pPr algn="r" defTabSz="898525">
              <a:spcBef>
                <a:spcPct val="0"/>
              </a:spcBef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49BEC87-6FEA-4D45-BBD6-432750310E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71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95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728" tIns="0" rIns="18728" bIns="0" numCol="1" anchor="t" anchorCtr="0" compatLnSpc="1">
            <a:prstTxWarp prst="textNoShape">
              <a:avLst/>
            </a:prstTxWarp>
          </a:bodyPr>
          <a:lstStyle>
            <a:lvl1pPr algn="l" defTabSz="898525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*</a:t>
            </a:r>
            <a:endParaRPr lang="en-US" sz="120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1450" y="0"/>
            <a:ext cx="40195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728" tIns="0" rIns="18728" bIns="0" numCol="1" anchor="t" anchorCtr="0" compatLnSpc="1">
            <a:prstTxWarp prst="textNoShape">
              <a:avLst/>
            </a:prstTxWarp>
          </a:bodyPr>
          <a:lstStyle>
            <a:lvl1pPr algn="r" defTabSz="898525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07/16/96</a:t>
            </a:r>
            <a:endParaRPr lang="en-US" sz="1200"/>
          </a:p>
        </p:txBody>
      </p:sp>
      <p:sp>
        <p:nvSpPr>
          <p:cNvPr id="553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2890838" y="523875"/>
            <a:ext cx="3492500" cy="2619375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8250" y="3316288"/>
            <a:ext cx="6794500" cy="314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22" tIns="45262" rIns="90522" bIns="452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7338"/>
            <a:ext cx="40195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728" tIns="0" rIns="18728" bIns="0" numCol="1" anchor="b" anchorCtr="0" compatLnSpc="1">
            <a:prstTxWarp prst="textNoShape">
              <a:avLst/>
            </a:prstTxWarp>
          </a:bodyPr>
          <a:lstStyle>
            <a:lvl1pPr algn="l" defTabSz="898525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*</a:t>
            </a:r>
            <a:endParaRPr lang="en-US" sz="120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1450" y="6637338"/>
            <a:ext cx="40195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728" tIns="0" rIns="18728" bIns="0" numCol="1" anchor="b" anchorCtr="0" compatLnSpc="1">
            <a:prstTxWarp prst="textNoShape">
              <a:avLst/>
            </a:prstTxWarp>
          </a:bodyPr>
          <a:lstStyle>
            <a:lvl1pPr algn="r" defTabSz="898525">
              <a:spcBef>
                <a:spcPct val="0"/>
              </a:spcBef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##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768694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32"/>
          <p:cNvSpPr>
            <a:spLocks noChangeShapeType="1"/>
          </p:cNvSpPr>
          <p:nvPr/>
        </p:nvSpPr>
        <p:spPr bwMode="auto">
          <a:xfrm>
            <a:off x="935038" y="2011363"/>
            <a:ext cx="7726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43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Monotype Sorts" charset="2"/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 sz="140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811A101D-6977-4CF9-B4C3-1A7EAA955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51DBE-8628-48F6-8A96-D290ABE40432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4950" y="228600"/>
            <a:ext cx="2058988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26150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3FEA6-3758-4821-A4E8-779910E43AA5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138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0738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138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0738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4114F-1F3F-4988-86AC-03F33039A800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5138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9EDDAE-89F8-4C28-9C1F-0E835B9FB5E8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D6074-42FC-4585-8F6A-45E31AB502E6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17B5E-56CE-4871-B82D-8704ADE18DAE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138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3D940-01F9-49A2-96A3-1BD2F5950BE7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1BB8E-AA93-48F9-9658-B0423B2BB198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0F7D8-2006-4116-821D-B5327EEC2498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76F56-6755-4EA8-86D3-3228F5282E0F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8B1134-BE56-4CA5-88AE-C74C8FDE58B9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BEE18-58E2-4830-B2B8-FA1A31C4897F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5138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May 30, 1999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08C71D1-3A86-4A8A-A915-CCF56E9613F4}" type="slidenum">
              <a:rPr lang="en-US"/>
              <a:pPr>
                <a:defRPr/>
              </a:pPr>
              <a:t>‹#›</a:t>
            </a:fld>
            <a:endParaRPr lang="en-US" sz="4000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V="1">
            <a:off x="423863" y="1497013"/>
            <a:ext cx="8220075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CC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CC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CC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CC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CC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CC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CC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5000"/>
        <a:buFont typeface="Monotype Sorts" charset="2"/>
        <a:buChar char="u"/>
        <a:defRPr kumimoji="1" sz="24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5000"/>
        <a:buFont typeface="Monotype Sorts" charset="2"/>
        <a:buChar char="u"/>
        <a:defRPr kumimoji="1" sz="24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5000"/>
        <a:buFont typeface="Monotype Sorts" charset="2"/>
        <a:buChar char="u"/>
        <a:defRPr kumimoji="1" sz="20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5000"/>
        <a:buFont typeface="Monotype Sorts" charset="2"/>
        <a:buChar char="u"/>
        <a:defRPr kumimoji="1"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5000"/>
        <a:buFont typeface="Monotype Sorts" charset="2"/>
        <a:buChar char="u"/>
        <a:defRPr kumimoji="1" sz="2000">
          <a:solidFill>
            <a:schemeClr val="tx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5000"/>
        <a:buFont typeface="Monotype Sorts" charset="2"/>
        <a:buChar char="u"/>
        <a:defRPr kumimoji="1">
          <a:solidFill>
            <a:schemeClr val="tx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5000"/>
        <a:buFont typeface="Monotype Sorts" charset="2"/>
        <a:buChar char="u"/>
        <a:defRPr kumimoji="1">
          <a:solidFill>
            <a:schemeClr val="tx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5000"/>
        <a:buFont typeface="Monotype Sorts" charset="2"/>
        <a:buChar char="u"/>
        <a:defRPr kumimoji="1">
          <a:solidFill>
            <a:schemeClr val="tx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5000"/>
        <a:buFont typeface="Monotype Sorts" charset="2"/>
        <a:buChar char="u"/>
        <a:defRPr kumimoji="1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E94F-8D23-8A94-4BFA-24D6E608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Branch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9202-6E52-5767-17F5-A49B15FD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94A50-8838-2C04-CB5F-8E6DB328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D6074-42FC-4585-8F6A-45E31AB502E6}" type="slidenum">
              <a:rPr lang="en-US" smtClean="0"/>
              <a:pPr>
                <a:defRPr/>
              </a:pPr>
              <a:t>1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5448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C0A995-D163-41D7-B9D3-9A6F599B564A}" type="slidenum">
              <a:rPr lang="en-US" smtClean="0"/>
              <a:pPr/>
              <a:t>10</a:t>
            </a:fld>
            <a:endParaRPr lang="en-US" sz="40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Branch-Predicting Neuron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797" y="1643520"/>
            <a:ext cx="8694058" cy="2168525"/>
          </a:xfrm>
        </p:spPr>
        <p:txBody>
          <a:bodyPr/>
          <a:lstStyle/>
          <a:p>
            <a:r>
              <a:rPr lang="en-US" dirty="0"/>
              <a:t>Inputs (</a:t>
            </a:r>
            <a:r>
              <a:rPr lang="en-US" i="1" dirty="0" err="1"/>
              <a:t>x</a:t>
            </a:r>
            <a:r>
              <a:rPr lang="en-US" dirty="0" err="1"/>
              <a:t>’s</a:t>
            </a:r>
            <a:r>
              <a:rPr lang="en-US" dirty="0"/>
              <a:t>) are from branch outcome history – taken or not taken</a:t>
            </a:r>
          </a:p>
          <a:p>
            <a:r>
              <a:rPr lang="en-US" i="1" dirty="0"/>
              <a:t>n </a:t>
            </a:r>
            <a:r>
              <a:rPr lang="en-US" dirty="0"/>
              <a:t>+ 1 small integer weights (</a:t>
            </a:r>
            <a:r>
              <a:rPr lang="en-US" i="1" dirty="0" err="1"/>
              <a:t>w</a:t>
            </a:r>
            <a:r>
              <a:rPr lang="en-US" dirty="0" err="1"/>
              <a:t>’s</a:t>
            </a:r>
            <a:r>
              <a:rPr lang="en-US" dirty="0"/>
              <a:t>) learned by on-line training</a:t>
            </a:r>
          </a:p>
          <a:p>
            <a:r>
              <a:rPr lang="en-US" dirty="0"/>
              <a:t>Output (</a:t>
            </a:r>
            <a:r>
              <a:rPr lang="en-US" i="1" dirty="0"/>
              <a:t>y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is dot product of </a:t>
            </a:r>
            <a:r>
              <a:rPr lang="en-US" i="1" dirty="0" err="1"/>
              <a:t>x</a:t>
            </a:r>
            <a:r>
              <a:rPr lang="en-US" dirty="0" err="1"/>
              <a:t>’s</a:t>
            </a:r>
            <a:r>
              <a:rPr lang="en-US" dirty="0"/>
              <a:t> and </a:t>
            </a:r>
            <a:r>
              <a:rPr lang="en-US" i="1" dirty="0" err="1"/>
              <a:t>w</a:t>
            </a:r>
            <a:r>
              <a:rPr lang="en-US" dirty="0" err="1"/>
              <a:t>’s</a:t>
            </a:r>
            <a:r>
              <a:rPr lang="en-US" dirty="0"/>
              <a:t>; predict taken if </a:t>
            </a:r>
            <a:r>
              <a:rPr lang="en-US" i="1" dirty="0"/>
              <a:t>y</a:t>
            </a:r>
            <a:r>
              <a:rPr lang="en-US" dirty="0"/>
              <a:t> </a:t>
            </a:r>
            <a:r>
              <a:rPr lang="en-US" dirty="0">
                <a:cs typeface="Times New Roman" pitchFamily="18" charset="0"/>
              </a:rPr>
              <a:t>≥ 0</a:t>
            </a:r>
          </a:p>
          <a:p>
            <a:r>
              <a:rPr lang="en-US" dirty="0"/>
              <a:t>Training finds correlations between history and outcome</a:t>
            </a:r>
          </a:p>
          <a:p>
            <a:r>
              <a:rPr lang="en-US" dirty="0"/>
              <a:t>Dot-product computation has high latency and power</a:t>
            </a:r>
          </a:p>
        </p:txBody>
      </p:sp>
      <p:pic>
        <p:nvPicPr>
          <p:cNvPr id="32773" name="Picture 4" descr="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4131353"/>
            <a:ext cx="4414838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7" descr="s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1238" y="4710337"/>
            <a:ext cx="3784600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030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Accuracy Is Improving</a:t>
            </a:r>
          </a:p>
        </p:txBody>
      </p:sp>
      <p:pic>
        <p:nvPicPr>
          <p:cNvPr id="28675" name="Content Placeholder 4" descr="mpkiperyear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51063" y="1657350"/>
            <a:ext cx="4989512" cy="5029200"/>
          </a:xfrm>
        </p:spPr>
      </p:pic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F856D1-D22F-44EB-B4B7-34C28898100F}" type="slidenum">
              <a:rPr lang="en-US" smtClean="0"/>
              <a:pPr/>
              <a:t>11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6484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Prediction with Perceptrons</a:t>
            </a:r>
          </a:p>
        </p:txBody>
      </p:sp>
      <p:pic>
        <p:nvPicPr>
          <p:cNvPr id="23555" name="Content Placeholder 4" descr="perceptronex1.gif"/>
          <p:cNvPicPr>
            <a:picLocks noGrp="1" noChangeAspect="1"/>
          </p:cNvPicPr>
          <p:nvPr>
            <p:ph idx="1"/>
          </p:nvPr>
        </p:nvPicPr>
        <p:blipFill>
          <a:blip r:embed="rId2"/>
          <a:srcRect t="-6628" b="-6628"/>
          <a:stretch>
            <a:fillRect/>
          </a:stretch>
        </p:blipFill>
        <p:spPr/>
      </p:pic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0054505-772E-CC46-B3CD-71F785783FA1}" type="slidenum">
              <a:rPr lang="en-US" smtClean="0"/>
              <a:pPr/>
              <a:t>12</a:t>
            </a:fld>
            <a:endParaRPr lang="en-US"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Prediction with Perceptrons cont.</a:t>
            </a:r>
          </a:p>
        </p:txBody>
      </p:sp>
      <p:pic>
        <p:nvPicPr>
          <p:cNvPr id="24579" name="Content Placeholder 4" descr="perceptronex2.gif"/>
          <p:cNvPicPr>
            <a:picLocks noGrp="1" noChangeAspect="1"/>
          </p:cNvPicPr>
          <p:nvPr>
            <p:ph idx="1"/>
          </p:nvPr>
        </p:nvPicPr>
        <p:blipFill>
          <a:blip r:embed="rId2"/>
          <a:srcRect l="-11662" r="-11662"/>
          <a:stretch>
            <a:fillRect/>
          </a:stretch>
        </p:blipFill>
        <p:spPr/>
      </p:pic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DE1442-A2F8-574E-8278-8D66D4F8B536}" type="slidenum">
              <a:rPr lang="en-US" smtClean="0"/>
              <a:pPr/>
              <a:t>13</a:t>
            </a:fld>
            <a:endParaRPr lang="en-US"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 Implementation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Microprocessor runs your programs</a:t>
            </a:r>
          </a:p>
          <a:p>
            <a:pPr lvl="1"/>
            <a:r>
              <a:rPr lang="en-US" sz="2000" dirty="0"/>
              <a:t>High-level language statements translated to machine language </a:t>
            </a:r>
          </a:p>
          <a:p>
            <a:r>
              <a:rPr lang="en-US" dirty="0"/>
              <a:t>Machine languages is very simple</a:t>
            </a:r>
          </a:p>
          <a:p>
            <a:pPr lvl="1"/>
            <a:r>
              <a:rPr lang="en-US" sz="2000" dirty="0"/>
              <a:t>E.g. “branch to another instruction,” “load a value from memory,” “add these two values together,” etc.</a:t>
            </a:r>
          </a:p>
          <a:p>
            <a:pPr lvl="1"/>
            <a:r>
              <a:rPr lang="en-US" sz="2000" dirty="0"/>
              <a:t>Different variables all mapped to distinct addresses in a large memory</a:t>
            </a:r>
            <a:endParaRPr lang="en-US" dirty="0"/>
          </a:p>
          <a:p>
            <a:r>
              <a:rPr lang="en-US" dirty="0"/>
              <a:t>Processors go to great lengths to provide good performance</a:t>
            </a:r>
          </a:p>
          <a:p>
            <a:pPr lvl="1"/>
            <a:r>
              <a:rPr lang="en-US" sz="2000" dirty="0"/>
              <a:t>Make slow memories seem fast</a:t>
            </a:r>
          </a:p>
          <a:p>
            <a:pPr lvl="1"/>
            <a:r>
              <a:rPr lang="en-US" sz="2000" dirty="0"/>
              <a:t>Run sequential programs in parallel out-of-order</a:t>
            </a:r>
          </a:p>
          <a:p>
            <a:r>
              <a:rPr lang="en-US" dirty="0"/>
              <a:t>Processors use a fast “clock” to control timing of instructions</a:t>
            </a:r>
          </a:p>
          <a:p>
            <a:pPr lvl="1"/>
            <a:r>
              <a:rPr lang="en-US" sz="2000" dirty="0"/>
              <a:t>One clock tick (cycle) might be 1/3 nanosecond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D6074-42FC-4585-8F6A-45E31AB502E6}" type="slidenum">
              <a:rPr lang="en-US" smtClean="0"/>
              <a:pPr>
                <a:defRPr/>
              </a:pPr>
              <a:t>2</a:t>
            </a:fld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2944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 Rely on Speculation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38" y="1504950"/>
            <a:ext cx="8178800" cy="434340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Branch instructions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Branch outcome unknown for many cycles because parallel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But the processor must be continually fed to exploit pipelining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Pipelining is enabled by branch prediction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Instructions are speculatively executed on the predicted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D6074-42FC-4585-8F6A-45E31AB502E6}" type="slidenum">
              <a:rPr lang="en-US" smtClean="0"/>
              <a:pPr>
                <a:defRPr/>
              </a:pPr>
              <a:t>3</a:t>
            </a:fld>
            <a:endParaRPr lang="en-US"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Superscalar Out-of-Order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D6074-42FC-4585-8F6A-45E31AB502E6}" type="slidenum">
              <a:rPr lang="en-US" smtClean="0"/>
              <a:pPr>
                <a:defRPr/>
              </a:pPr>
              <a:t>4</a:t>
            </a:fld>
            <a:endParaRPr lang="en-US" sz="4000"/>
          </a:p>
        </p:txBody>
      </p:sp>
      <p:sp>
        <p:nvSpPr>
          <p:cNvPr id="6" name="TextBox 5"/>
          <p:cNvSpPr txBox="1"/>
          <p:nvPr/>
        </p:nvSpPr>
        <p:spPr>
          <a:xfrm>
            <a:off x="4506920" y="1885950"/>
            <a:ext cx="446291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/>
              <a:t>Instructions are fetched in-order</a:t>
            </a:r>
          </a:p>
          <a:p>
            <a:pPr algn="l">
              <a:buFont typeface="Arial" pitchFamily="34" charset="0"/>
              <a:buChar char="•"/>
            </a:pPr>
            <a:endParaRPr lang="en-US" dirty="0"/>
          </a:p>
          <a:p>
            <a:pPr algn="l">
              <a:buFont typeface="Arial" pitchFamily="34" charset="0"/>
              <a:buChar char="•"/>
            </a:pPr>
            <a:r>
              <a:rPr lang="en-US" dirty="0"/>
              <a:t>Executed out-of-order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000" dirty="0"/>
              <a:t>Wait for values in a queue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000" dirty="0"/>
              <a:t>Execute when ready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000" dirty="0"/>
              <a:t>Fast instructions skip past slow ones</a:t>
            </a:r>
          </a:p>
          <a:p>
            <a:pPr algn="l">
              <a:buFont typeface="Arial" pitchFamily="34" charset="0"/>
              <a:buChar char="•"/>
            </a:pPr>
            <a:r>
              <a:rPr lang="en-US" dirty="0"/>
              <a:t>Retired in-order</a:t>
            </a:r>
          </a:p>
        </p:txBody>
      </p:sp>
      <p:pic>
        <p:nvPicPr>
          <p:cNvPr id="8" name="Content Placeholder 7" descr="z-20.gif"/>
          <p:cNvPicPr>
            <a:picLocks noGrp="1" noChangeAspect="1"/>
          </p:cNvPicPr>
          <p:nvPr>
            <p:ph idx="1"/>
          </p:nvPr>
        </p:nvPicPr>
        <p:blipFill>
          <a:blip r:embed="rId2"/>
          <a:srcRect l="-48021" r="-48021"/>
          <a:stretch>
            <a:fillRect/>
          </a:stretch>
        </p:blipFill>
        <p:spPr>
          <a:xfrm>
            <a:off x="-1935162" y="2057400"/>
            <a:ext cx="8178800" cy="417195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Instructions: Branches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D6074-42FC-4585-8F6A-45E31AB502E6}" type="slidenum">
              <a:rPr lang="en-US" smtClean="0"/>
              <a:pPr>
                <a:defRPr/>
              </a:pPr>
              <a:t>5</a:t>
            </a:fld>
            <a:endParaRPr lang="en-US" sz="4000" dirty="0"/>
          </a:p>
        </p:txBody>
      </p:sp>
      <p:pic>
        <p:nvPicPr>
          <p:cNvPr id="6" name="Picture 5" descr="jump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77" y="1973939"/>
            <a:ext cx="1709928" cy="443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2881" y="2843403"/>
            <a:ext cx="46598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endParaRPr lang="en-US" dirty="0"/>
          </a:p>
          <a:p>
            <a:pPr algn="l">
              <a:buFont typeface="Arial" pitchFamily="34" charset="0"/>
              <a:buChar char="•"/>
            </a:pPr>
            <a:r>
              <a:rPr lang="en-US" dirty="0"/>
              <a:t>The next instruction to fetch is not known until branch is executed</a:t>
            </a:r>
          </a:p>
          <a:p>
            <a:pPr algn="l">
              <a:buFont typeface="Arial" pitchFamily="34" charset="0"/>
              <a:buChar char="•"/>
            </a:pPr>
            <a:r>
              <a:rPr lang="en-US" dirty="0"/>
              <a:t>Branch prediction enables speculative fetching and execution beyond branches, but…</a:t>
            </a:r>
          </a:p>
        </p:txBody>
      </p:sp>
      <p:pic>
        <p:nvPicPr>
          <p:cNvPr id="12" name="Content Placeholder 11" descr="cropped055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760" y="1828800"/>
            <a:ext cx="3219355" cy="417195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from Branch Speculation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D6074-42FC-4585-8F6A-45E31AB502E6}" type="slidenum">
              <a:rPr lang="en-US" smtClean="0"/>
              <a:pPr>
                <a:defRPr/>
              </a:pPr>
              <a:t>6</a:t>
            </a:fld>
            <a:endParaRPr lang="en-US" sz="4000"/>
          </a:p>
        </p:txBody>
      </p:sp>
      <p:sp>
        <p:nvSpPr>
          <p:cNvPr id="6" name="TextBox 5"/>
          <p:cNvSpPr txBox="1"/>
          <p:nvPr/>
        </p:nvSpPr>
        <p:spPr>
          <a:xfrm>
            <a:off x="4537710" y="1754123"/>
            <a:ext cx="409829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err="1"/>
              <a:t>Mispredicted</a:t>
            </a:r>
            <a:r>
              <a:rPr lang="en-US" dirty="0"/>
              <a:t> branches waste significant time and energy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err="1"/>
              <a:t>Mis</a:t>
            </a:r>
            <a:r>
              <a:rPr lang="en-US" dirty="0"/>
              <a:t>-speculated instructions are dropped and don’t contribute to performance</a:t>
            </a:r>
          </a:p>
          <a:p>
            <a:pPr algn="l">
              <a:buFont typeface="Arial" pitchFamily="34" charset="0"/>
              <a:buChar char="•"/>
            </a:pPr>
            <a:r>
              <a:rPr lang="en-US" dirty="0"/>
              <a:t>Improving accuracy a little improves performance a lot</a:t>
            </a:r>
          </a:p>
          <a:p>
            <a:pPr algn="l">
              <a:buFont typeface="Arial" pitchFamily="34" charset="0"/>
              <a:buChar char="•"/>
            </a:pPr>
            <a:r>
              <a:rPr lang="en-US" dirty="0"/>
              <a:t>E.g. halving average MPKI from 6.5 to 3.25 would improve Intel Core 2 performance by 13%; 0 MPKI would yield 26% </a:t>
            </a:r>
            <a:r>
              <a:rPr lang="en-US" sz="1600" dirty="0"/>
              <a:t>[IISWC 2011]</a:t>
            </a:r>
          </a:p>
        </p:txBody>
      </p:sp>
      <p:pic>
        <p:nvPicPr>
          <p:cNvPr id="10" name="Content Placeholder 9" descr="upto48-misspec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" y="1828800"/>
            <a:ext cx="4171950" cy="417195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Wasted Time &amp; Energy: </a:t>
            </a:r>
            <a:br>
              <a:rPr lang="en-US" dirty="0"/>
            </a:br>
            <a:r>
              <a:rPr lang="en-US" dirty="0"/>
              <a:t>Better Branch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D6074-42FC-4585-8F6A-45E31AB502E6}" type="slidenum">
              <a:rPr lang="en-US" smtClean="0"/>
              <a:pPr>
                <a:defRPr/>
              </a:pPr>
              <a:t>7</a:t>
            </a:fld>
            <a:endParaRPr lang="en-US" sz="4000"/>
          </a:p>
        </p:txBody>
      </p:sp>
      <p:pic>
        <p:nvPicPr>
          <p:cNvPr id="8" name="Content Placeholder 7" descr="noperfectbp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" y="1828800"/>
            <a:ext cx="4171950" cy="4171950"/>
          </a:xfrm>
        </p:spPr>
      </p:pic>
      <p:pic>
        <p:nvPicPr>
          <p:cNvPr id="9" name="Picture 8" descr="perfectb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232" y="1828800"/>
            <a:ext cx="4171950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A65E4-D269-2943-B20F-BE6C71E974B4}" type="slidenum">
              <a:rPr lang="en-US"/>
              <a:pPr/>
              <a:t>8</a:t>
            </a:fld>
            <a:endParaRPr lang="en-US" sz="4000"/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Branch Prediction</a:t>
            </a:r>
          </a:p>
        </p:txBody>
      </p:sp>
      <p:pic>
        <p:nvPicPr>
          <p:cNvPr id="674821" name="Picture 5" descr="ph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346575" y="1885950"/>
            <a:ext cx="3832225" cy="4559300"/>
          </a:xfrm>
          <a:noFill/>
          <a:ln/>
        </p:spPr>
      </p:pic>
      <p:sp>
        <p:nvSpPr>
          <p:cNvPr id="674824" name="Rectangle 8"/>
          <p:cNvSpPr>
            <a:spLocks noChangeArrowheads="1"/>
          </p:cNvSpPr>
          <p:nvPr/>
        </p:nvSpPr>
        <p:spPr bwMode="auto">
          <a:xfrm>
            <a:off x="206375" y="1670050"/>
            <a:ext cx="4467225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spcBef>
                <a:spcPct val="20000"/>
              </a:spcBef>
              <a:buClr>
                <a:srgbClr val="0033CC"/>
              </a:buClr>
              <a:buSzPct val="65000"/>
              <a:buFont typeface="Monotype Sorts" charset="2"/>
              <a:buChar char="u"/>
            </a:pPr>
            <a:r>
              <a:rPr lang="en-US" sz="2000" dirty="0">
                <a:solidFill>
                  <a:schemeClr val="tx2"/>
                </a:solidFill>
              </a:rPr>
              <a:t>Most predictors based on 2-level adaptive branch prediction </a:t>
            </a:r>
            <a:r>
              <a:rPr lang="en-US" sz="1400" dirty="0">
                <a:solidFill>
                  <a:schemeClr val="tx2"/>
                </a:solidFill>
              </a:rPr>
              <a:t>[</a:t>
            </a:r>
            <a:r>
              <a:rPr lang="en-US" sz="1400" dirty="0" err="1">
                <a:solidFill>
                  <a:schemeClr val="tx2"/>
                </a:solidFill>
              </a:rPr>
              <a:t>Yeh</a:t>
            </a:r>
            <a:r>
              <a:rPr lang="en-US" sz="1400" dirty="0">
                <a:solidFill>
                  <a:schemeClr val="tx2"/>
                </a:solidFill>
              </a:rPr>
              <a:t> &amp; </a:t>
            </a:r>
            <a:r>
              <a:rPr lang="en-US" sz="1400" dirty="0" err="1">
                <a:solidFill>
                  <a:schemeClr val="tx2"/>
                </a:solidFill>
              </a:rPr>
              <a:t>Patt</a:t>
            </a:r>
            <a:r>
              <a:rPr lang="en-US" sz="1400" dirty="0">
                <a:solidFill>
                  <a:schemeClr val="tx2"/>
                </a:solidFill>
              </a:rPr>
              <a:t> ’91]</a:t>
            </a:r>
          </a:p>
          <a:p>
            <a:pPr marL="342900" indent="-342900" algn="l">
              <a:spcBef>
                <a:spcPct val="20000"/>
              </a:spcBef>
              <a:buClr>
                <a:srgbClr val="0033CC"/>
              </a:buClr>
              <a:buSzPct val="65000"/>
              <a:buFont typeface="Monotype Sorts" charset="2"/>
              <a:buChar char="u"/>
            </a:pPr>
            <a:r>
              <a:rPr lang="en-US" sz="2000" dirty="0">
                <a:solidFill>
                  <a:schemeClr val="tx2"/>
                </a:solidFill>
              </a:rPr>
              <a:t>Branch outcomes shifted into history register, 1=taken, 0=not taken</a:t>
            </a:r>
          </a:p>
          <a:p>
            <a:pPr marL="342900" indent="-342900" algn="l">
              <a:spcBef>
                <a:spcPct val="20000"/>
              </a:spcBef>
              <a:buClr>
                <a:srgbClr val="0033CC"/>
              </a:buClr>
              <a:buSzPct val="65000"/>
              <a:buFont typeface="Monotype Sorts" charset="2"/>
              <a:buChar char="u"/>
            </a:pPr>
            <a:r>
              <a:rPr lang="en-US" sz="2000" dirty="0">
                <a:solidFill>
                  <a:schemeClr val="tx2"/>
                </a:solidFill>
              </a:rPr>
              <a:t>History bits and address bits combine to index a pattern history table (PHT) of 2-bit saturating counters</a:t>
            </a:r>
          </a:p>
          <a:p>
            <a:pPr marL="342900" indent="-342900" algn="l">
              <a:spcBef>
                <a:spcPct val="20000"/>
              </a:spcBef>
              <a:buClr>
                <a:srgbClr val="0033CC"/>
              </a:buClr>
              <a:buSzPct val="65000"/>
              <a:buFont typeface="Monotype Sorts" charset="2"/>
              <a:buChar char="u"/>
            </a:pPr>
            <a:r>
              <a:rPr lang="en-US" sz="2000" dirty="0">
                <a:solidFill>
                  <a:schemeClr val="tx2"/>
                </a:solidFill>
              </a:rPr>
              <a:t>Prediction is high bit of counter</a:t>
            </a:r>
          </a:p>
          <a:p>
            <a:pPr marL="342900" indent="-342900" algn="l">
              <a:spcBef>
                <a:spcPct val="20000"/>
              </a:spcBef>
              <a:buClr>
                <a:srgbClr val="0033CC"/>
              </a:buClr>
              <a:buSzPct val="65000"/>
              <a:buFont typeface="Monotype Sorts" charset="2"/>
              <a:buChar char="u"/>
            </a:pPr>
            <a:r>
              <a:rPr lang="en-US" sz="2000" dirty="0">
                <a:solidFill>
                  <a:schemeClr val="tx2"/>
                </a:solidFill>
              </a:rPr>
              <a:t>Counter is incremented if branch is taken, decremented if branch is not taken</a:t>
            </a:r>
          </a:p>
          <a:p>
            <a:pPr marL="342900" indent="-342900" algn="l">
              <a:spcBef>
                <a:spcPct val="20000"/>
              </a:spcBef>
              <a:buClr>
                <a:srgbClr val="0033CC"/>
              </a:buClr>
              <a:buSzPct val="65000"/>
              <a:buFont typeface="Monotype Sorts" charset="2"/>
              <a:buChar char="u"/>
            </a:pPr>
            <a:r>
              <a:rPr lang="en-US" sz="2000" dirty="0">
                <a:solidFill>
                  <a:schemeClr val="tx2"/>
                </a:solidFill>
              </a:rPr>
              <a:t>Branches tend to be highly biased</a:t>
            </a:r>
          </a:p>
          <a:p>
            <a:pPr marL="342900" indent="-342900" algn="l">
              <a:spcBef>
                <a:spcPct val="20000"/>
              </a:spcBef>
              <a:buClr>
                <a:srgbClr val="0033CC"/>
              </a:buClr>
              <a:buSzPct val="65000"/>
              <a:buFont typeface="Monotype Sorts" charset="2"/>
              <a:buChar char="u"/>
            </a:pPr>
            <a:r>
              <a:rPr lang="en-US" sz="2000" dirty="0">
                <a:solidFill>
                  <a:schemeClr val="tx2"/>
                </a:solidFill>
              </a:rPr>
              <a:t>Last 20 years of research focus on accuracy</a:t>
            </a:r>
          </a:p>
        </p:txBody>
      </p:sp>
      <p:sp>
        <p:nvSpPr>
          <p:cNvPr id="674825" name="Text Box 9"/>
          <p:cNvSpPr txBox="1">
            <a:spLocks noChangeArrowheads="1"/>
          </p:cNvSpPr>
          <p:nvPr/>
        </p:nvSpPr>
        <p:spPr bwMode="auto">
          <a:xfrm>
            <a:off x="6205538" y="1885950"/>
            <a:ext cx="2371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GAs – a common type of predictor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Idea: Use Neural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learning for predicting branches is a natural fit</a:t>
            </a:r>
          </a:p>
          <a:p>
            <a:pPr lvl="1"/>
            <a:r>
              <a:rPr lang="en-US" dirty="0"/>
              <a:t>Input is history of branches – taken/not taken</a:t>
            </a:r>
          </a:p>
          <a:p>
            <a:pPr lvl="1"/>
            <a:r>
              <a:rPr lang="en-US" dirty="0" err="1"/>
              <a:t>Outut</a:t>
            </a:r>
            <a:r>
              <a:rPr lang="en-US" dirty="0"/>
              <a:t> is binary: predict taken or not taken</a:t>
            </a:r>
          </a:p>
          <a:p>
            <a:r>
              <a:rPr lang="en-US" dirty="0"/>
              <a:t>First idea: </a:t>
            </a:r>
            <a:r>
              <a:rPr lang="en-US" dirty="0" err="1"/>
              <a:t>perceptron</a:t>
            </a:r>
            <a:r>
              <a:rPr lang="en-US" dirty="0"/>
              <a:t> predictor </a:t>
            </a:r>
            <a:r>
              <a:rPr lang="en-US" sz="1600" dirty="0"/>
              <a:t>[</a:t>
            </a:r>
            <a:r>
              <a:rPr lang="en-US" sz="1600" dirty="0" err="1"/>
              <a:t>Jimenez&amp;Lin</a:t>
            </a:r>
            <a:r>
              <a:rPr lang="en-US" sz="1600" dirty="0"/>
              <a:t> 2001]</a:t>
            </a:r>
          </a:p>
          <a:p>
            <a:pPr lvl="1"/>
            <a:r>
              <a:rPr lang="en-US" sz="2000" dirty="0"/>
              <a:t>Neural-inspired branch predictors the most accurate in the literature</a:t>
            </a:r>
          </a:p>
          <a:p>
            <a:pPr lvl="1"/>
            <a:r>
              <a:rPr lang="en-US" sz="2000" dirty="0"/>
              <a:t>Dynamically train </a:t>
            </a:r>
            <a:r>
              <a:rPr lang="en-US" sz="2000" dirty="0" err="1"/>
              <a:t>perceptrons</a:t>
            </a:r>
            <a:r>
              <a:rPr lang="en-US" sz="2000" dirty="0"/>
              <a:t> to predict conditional branches</a:t>
            </a:r>
          </a:p>
          <a:p>
            <a:r>
              <a:rPr lang="en-US" dirty="0"/>
              <a:t>Addressing problems with </a:t>
            </a:r>
            <a:r>
              <a:rPr lang="en-US" dirty="0" err="1"/>
              <a:t>perceptron</a:t>
            </a:r>
            <a:r>
              <a:rPr lang="en-US" dirty="0"/>
              <a:t> and other predictors</a:t>
            </a:r>
          </a:p>
          <a:p>
            <a:pPr lvl="1"/>
            <a:r>
              <a:rPr lang="en-US" sz="2000" dirty="0"/>
              <a:t>Latency  –  ahead pipelining </a:t>
            </a:r>
            <a:r>
              <a:rPr lang="en-US" sz="1600" dirty="0"/>
              <a:t>[HPCA 2003,MICRO 2003,TOCS 2005, etc.]</a:t>
            </a:r>
          </a:p>
          <a:p>
            <a:pPr lvl="1"/>
            <a:r>
              <a:rPr lang="en-US" sz="2000" dirty="0"/>
              <a:t>Linear inseparability – piecewise linear prediction </a:t>
            </a:r>
            <a:r>
              <a:rPr lang="en-US" sz="1600" dirty="0"/>
              <a:t>[ISCA 2005,JILP 2005]</a:t>
            </a:r>
          </a:p>
          <a:p>
            <a:pPr lvl="1"/>
            <a:r>
              <a:rPr lang="en-US" sz="2000" dirty="0"/>
              <a:t>Power – analog neural predictor </a:t>
            </a:r>
            <a:r>
              <a:rPr lang="en-US" sz="1600" dirty="0"/>
              <a:t>[MICRO 2008,IEEE </a:t>
            </a:r>
            <a:r>
              <a:rPr lang="en-US" sz="1600" dirty="0" err="1"/>
              <a:t>Micro“Top</a:t>
            </a:r>
            <a:r>
              <a:rPr lang="en-US" sz="1600" dirty="0"/>
              <a:t> Picks” 2009]</a:t>
            </a:r>
          </a:p>
          <a:p>
            <a:pPr lvl="1"/>
            <a:r>
              <a:rPr lang="en-US" sz="2000" dirty="0"/>
              <a:t>Accuracy – improved organization</a:t>
            </a:r>
            <a:r>
              <a:rPr lang="en-US" sz="1600" dirty="0"/>
              <a:t> [ ICCD 2011 ]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D6074-42FC-4585-8F6A-45E31AB502E6}" type="slidenum">
              <a:rPr lang="en-US" smtClean="0"/>
              <a:pPr>
                <a:defRPr/>
              </a:pPr>
              <a:t>9</a:t>
            </a:fld>
            <a:endParaRPr lang="en-US" sz="40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62"/>
</p:tagLst>
</file>

<file path=ppt/theme/theme1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rgbClr val="080808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rgbClr val="080808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31706</TotalTime>
  <Words>561</Words>
  <Application>Microsoft Macintosh PowerPoint</Application>
  <PresentationFormat>Letter Paper (8.5x11 in)</PresentationFormat>
  <Paragraphs>79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Monotype Sorts</vt:lpstr>
      <vt:lpstr>Times New Roman</vt:lpstr>
      <vt:lpstr>Contemporary Portrait</vt:lpstr>
      <vt:lpstr>Branch Prediction</vt:lpstr>
      <vt:lpstr>Microprocessor Implementation Basics</vt:lpstr>
      <vt:lpstr>Processors Rely on Speculation</vt:lpstr>
      <vt:lpstr>Superscalar Out-of-Order Execution</vt:lpstr>
      <vt:lpstr>Problem Instructions: Branches</vt:lpstr>
      <vt:lpstr>Waste from Branch Speculation</vt:lpstr>
      <vt:lpstr>Reducing Wasted Time &amp; Energy:  Better Branch Prediction</vt:lpstr>
      <vt:lpstr>Conditional Branch Prediction</vt:lpstr>
      <vt:lpstr>My Idea: Use Neural Learning</vt:lpstr>
      <vt:lpstr>Branch-Predicting Neuron</vt:lpstr>
      <vt:lpstr>Accuracy Is Improving</vt:lpstr>
      <vt:lpstr>Branch Prediction with Perceptrons</vt:lpstr>
      <vt:lpstr>Branch Prediction with Perceptrons cont.</vt:lpstr>
      <vt:lpstr>Custom Show 1</vt:lpstr>
    </vt:vector>
  </TitlesOfParts>
  <Company>The University of Texas at San Antonio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Waste in the Memory Hierarchy</dc:title>
  <dc:creator>Daniel A. Jimenez</dc:creator>
  <cp:lastModifiedBy>Daniel Jimenez</cp:lastModifiedBy>
  <cp:revision>798</cp:revision>
  <cp:lastPrinted>2001-04-09T00:21:49Z</cp:lastPrinted>
  <dcterms:created xsi:type="dcterms:W3CDTF">2013-04-11T21:27:02Z</dcterms:created>
  <dcterms:modified xsi:type="dcterms:W3CDTF">2022-09-20T13:38:19Z</dcterms:modified>
</cp:coreProperties>
</file>